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pptx" ContentType="application/vnd.openxmlformats-officedocument.presentationml.presentation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72" r:id="rId12"/>
    <p:sldId id="268" r:id="rId13"/>
    <p:sldId id="271" r:id="rId14"/>
    <p:sldId id="273" r:id="rId15"/>
    <p:sldId id="274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99457-2BAE-4BA9-8A80-39C40160D4DD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D7F6C-23AA-4093-891C-E5AA9FCC61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02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30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25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5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76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47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99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31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84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18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58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23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2F14D-CA0D-4DC6-AD12-703911FA74AA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A988F-D999-43E6-9765-CA8D918FD0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56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package" Target="../embeddings/Microsoft_Word_Document2.docx"/><Relationship Id="rId4" Type="http://schemas.openxmlformats.org/officeDocument/2006/relationships/hyperlink" Target="https://git-scm.com/download/w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est@example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775021"/>
              </p:ext>
            </p:extLst>
          </p:nvPr>
        </p:nvGraphicFramePr>
        <p:xfrm>
          <a:off x="92075" y="92075"/>
          <a:ext cx="11544868" cy="6492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Presentation" r:id="rId3" imgW="5047488" imgH="2839341" progId="PowerPoint.Show.12">
                  <p:embed/>
                </p:oleObj>
              </mc:Choice>
              <mc:Fallback>
                <p:oleObj name="Presentation" r:id="rId3" imgW="5047488" imgH="2839341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544868" cy="6492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96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BRANCH &amp; MERGE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49" y="1220925"/>
            <a:ext cx="10873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1549" y="1153550"/>
            <a:ext cx="108732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Why we need branch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  <a:endParaRPr lang="en-US" sz="2400" dirty="0" smtClean="0"/>
          </a:p>
          <a:p>
            <a:pPr lvl="0">
              <a:spcAft>
                <a:spcPts val="0"/>
              </a:spcAft>
            </a:pPr>
            <a:r>
              <a:rPr lang="en-US" sz="2400" dirty="0" smtClean="0"/>
              <a:t>If </a:t>
            </a:r>
            <a:r>
              <a:rPr lang="en-US" sz="2400" dirty="0"/>
              <a:t>you are creating a new feature for your project, there's a reasonable chance that adding it could break your working </a:t>
            </a:r>
            <a:r>
              <a:rPr lang="en-US" sz="2400" dirty="0" smtClean="0"/>
              <a:t>code</a:t>
            </a:r>
          </a:p>
          <a:p>
            <a:pPr lvl="0">
              <a:spcAft>
                <a:spcPts val="0"/>
              </a:spcAft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branch &lt;branch name&gt;   </a:t>
            </a:r>
            <a:r>
              <a:rPr lang="en-US" sz="2400" dirty="0">
                <a:sym typeface="Wingdings" panose="05000000000000000000" pitchFamily="2" charset="2"/>
              </a:rPr>
              <a:t> create new </a:t>
            </a:r>
            <a:r>
              <a:rPr lang="en-US" sz="2400" dirty="0" smtClean="0">
                <a:sym typeface="Wingdings" panose="05000000000000000000" pitchFamily="2" charset="2"/>
              </a:rPr>
              <a:t>branch into local repository</a:t>
            </a:r>
            <a:endParaRPr lang="en-US" sz="2400" dirty="0"/>
          </a:p>
          <a:p>
            <a:pPr lvl="0">
              <a:spcAft>
                <a:spcPts val="0"/>
              </a:spcAft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branch -a </a:t>
            </a:r>
            <a:r>
              <a:rPr lang="en-US" sz="2400" dirty="0">
                <a:sym typeface="Wingdings" panose="05000000000000000000" pitchFamily="2" charset="2"/>
              </a:rPr>
              <a:t> List all the branches in your </a:t>
            </a:r>
            <a:r>
              <a:rPr lang="en-US" sz="2400" dirty="0" smtClean="0">
                <a:sym typeface="Wingdings" panose="05000000000000000000" pitchFamily="2" charset="2"/>
              </a:rPr>
              <a:t>repo.</a:t>
            </a:r>
            <a:endParaRPr lang="en-US" sz="2400" dirty="0"/>
          </a:p>
          <a:p>
            <a:pPr lvl="0">
              <a:spcAft>
                <a:spcPts val="0"/>
              </a:spcAft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branch -d &lt;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branch name&gt; </a:t>
            </a:r>
            <a:r>
              <a:rPr lang="en-US" sz="2400" dirty="0">
                <a:sym typeface="Wingdings" panose="05000000000000000000" pitchFamily="2" charset="2"/>
              </a:rPr>
              <a:t> Delete the </a:t>
            </a:r>
            <a:r>
              <a:rPr lang="en-US" sz="2400" dirty="0" smtClean="0">
                <a:sym typeface="Wingdings" panose="05000000000000000000" pitchFamily="2" charset="2"/>
              </a:rPr>
              <a:t>branch on local repository</a:t>
            </a:r>
          </a:p>
          <a:p>
            <a:pPr lvl="0">
              <a:spcAft>
                <a:spcPts val="0"/>
              </a:spcAft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push origin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 &lt;</a:t>
            </a:r>
            <a:r>
              <a:rPr lang="en-US" sz="240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branch name&gt;</a:t>
            </a:r>
            <a:r>
              <a:rPr lang="en-US" sz="2400" smtClean="0">
                <a:sym typeface="Wingdings" panose="05000000000000000000" pitchFamily="2" charset="2"/>
              </a:rPr>
              <a:t> </a:t>
            </a:r>
            <a:r>
              <a:rPr lang="en-US" sz="2400" dirty="0"/>
              <a:t>Delete a branch on </a:t>
            </a:r>
            <a:r>
              <a:rPr lang="en-US" sz="2400" dirty="0" smtClean="0"/>
              <a:t>remote </a:t>
            </a:r>
            <a:r>
              <a:rPr lang="en-US" sz="2400" dirty="0"/>
              <a:t>repository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/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/>
              <a:t>Merging </a:t>
            </a:r>
            <a:r>
              <a:rPr lang="en-US" sz="2400" dirty="0"/>
              <a:t>is a common practice for developers using version control systems. Whether branches are created for testing, bug fixes, or other reasons, merging commits changes to another location. </a:t>
            </a:r>
            <a:endParaRPr lang="en-US" sz="2400" dirty="0" smtClean="0"/>
          </a:p>
          <a:p>
            <a:pPr lvl="0">
              <a:spcAft>
                <a:spcPts val="0"/>
              </a:spcAft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  		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checkout &lt;branch name&gt;</a:t>
            </a:r>
          </a:p>
          <a:p>
            <a:pPr lvl="0">
              <a:spcAft>
                <a:spcPts val="0"/>
              </a:spcAft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  		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merge &lt;branch name&gt;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604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2960000" y="248379"/>
            <a:ext cx="8898324" cy="75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sz="3600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Branching &amp; Merging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2296889" y="1274097"/>
            <a:ext cx="9039404" cy="4584835"/>
            <a:chOff x="1756829" y="1577835"/>
            <a:chExt cx="9039404" cy="4584835"/>
          </a:xfrm>
        </p:grpSpPr>
        <p:cxnSp>
          <p:nvCxnSpPr>
            <p:cNvPr id="4" name="Elbow Connector 3"/>
            <p:cNvCxnSpPr>
              <a:stCxn id="33" idx="0"/>
              <a:endCxn id="10" idx="1"/>
            </p:cNvCxnSpPr>
            <p:nvPr/>
          </p:nvCxnSpPr>
          <p:spPr>
            <a:xfrm rot="5400000" flipH="1" flipV="1">
              <a:off x="4299431" y="1730855"/>
              <a:ext cx="1405555" cy="2547623"/>
            </a:xfrm>
            <a:prstGeom prst="bent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/>
            <p:cNvCxnSpPr>
              <a:stCxn id="33" idx="0"/>
              <a:endCxn id="11" idx="1"/>
            </p:cNvCxnSpPr>
            <p:nvPr/>
          </p:nvCxnSpPr>
          <p:spPr>
            <a:xfrm rot="5400000" flipH="1" flipV="1">
              <a:off x="4770959" y="1988139"/>
              <a:ext cx="676742" cy="2761867"/>
            </a:xfrm>
            <a:prstGeom prst="bentConnector2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ular Callout 6"/>
            <p:cNvSpPr/>
            <p:nvPr/>
          </p:nvSpPr>
          <p:spPr>
            <a:xfrm>
              <a:off x="9953628" y="3978201"/>
              <a:ext cx="842605" cy="228475"/>
            </a:xfrm>
            <a:prstGeom prst="wedgeRoundRectCallout">
              <a:avLst>
                <a:gd name="adj1" fmla="val -54411"/>
                <a:gd name="adj2" fmla="val -121886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sv-SE" sz="800" kern="0" dirty="0">
                  <a:solidFill>
                    <a:prstClr val="black"/>
                  </a:solidFill>
                  <a:latin typeface="Calibri" panose="020F0502020204030204"/>
                </a:rPr>
                <a:t>This is a ”PROD mirror</a:t>
              </a:r>
              <a:r>
                <a:rPr lang="sv-SE" sz="800" kern="0" dirty="0" smtClean="0">
                  <a:solidFill>
                    <a:prstClr val="black"/>
                  </a:solidFill>
                  <a:latin typeface="Calibri" panose="020F0502020204030204"/>
                </a:rPr>
                <a:t>” branch</a:t>
              </a:r>
              <a:endParaRPr lang="en-GB" sz="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7644173" y="2349768"/>
              <a:ext cx="1048457" cy="392538"/>
            </a:xfrm>
            <a:prstGeom prst="wedgeRoundRectCallout">
              <a:avLst>
                <a:gd name="adj1" fmla="val -197644"/>
                <a:gd name="adj2" fmla="val 34752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sv-SE" sz="800" kern="0" dirty="0">
                  <a:solidFill>
                    <a:prstClr val="black"/>
                  </a:solidFill>
                  <a:latin typeface="Calibri" panose="020F0502020204030204"/>
                </a:rPr>
                <a:t>”DEV” branch ” merges into release branch ONLY</a:t>
              </a:r>
              <a:endParaRPr lang="en-GB" sz="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1756829" y="3258609"/>
              <a:ext cx="904662" cy="360040"/>
            </a:xfrm>
            <a:prstGeom prst="wedgeRoundRectCallout">
              <a:avLst>
                <a:gd name="adj1" fmla="val 77603"/>
                <a:gd name="adj2" fmla="val 63085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accent3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sv-SE" sz="800" kern="0" dirty="0">
                  <a:solidFill>
                    <a:prstClr val="black"/>
                  </a:solidFill>
                  <a:latin typeface="Calibri" panose="020F0502020204030204"/>
                </a:rPr>
                <a:t>Create ALL New Branches from ”latest PROD”</a:t>
              </a:r>
              <a:endParaRPr lang="en-GB" sz="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76020" y="2178777"/>
              <a:ext cx="1053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 dirty="0" smtClean="0"/>
                <a:t>v1</a:t>
              </a:r>
              <a:r>
                <a:rPr lang="sv-SE" sz="1000" b="1" dirty="0" smtClean="0">
                  <a:solidFill>
                    <a:prstClr val="black"/>
                  </a:solidFill>
                  <a:latin typeface="Calibri" panose="020F0502020204030204"/>
                </a:rPr>
                <a:t>_dev</a:t>
              </a:r>
              <a:endParaRPr lang="en-GB" sz="10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90264" y="2907590"/>
              <a:ext cx="973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 dirty="0" smtClean="0"/>
                <a:t>v1</a:t>
              </a:r>
              <a:r>
                <a:rPr lang="sv-SE" sz="1000" b="1" dirty="0" smtClean="0">
                  <a:solidFill>
                    <a:prstClr val="black"/>
                  </a:solidFill>
                  <a:latin typeface="Calibri" panose="020F0502020204030204"/>
                </a:rPr>
                <a:t>_rel</a:t>
              </a:r>
              <a:endParaRPr lang="en-GB" sz="10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ounded Rectangular Callout 11"/>
            <p:cNvSpPr/>
            <p:nvPr/>
          </p:nvSpPr>
          <p:spPr>
            <a:xfrm>
              <a:off x="7930504" y="3037488"/>
              <a:ext cx="1104913" cy="375552"/>
            </a:xfrm>
            <a:prstGeom prst="wedgeRoundRectCallout">
              <a:avLst>
                <a:gd name="adj1" fmla="val -198688"/>
                <a:gd name="adj2" fmla="val 40385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sv-SE" sz="800" kern="0" dirty="0" smtClean="0">
                  <a:solidFill>
                    <a:prstClr val="black"/>
                  </a:solidFill>
                  <a:latin typeface="Calibri" panose="020F0502020204030204"/>
                </a:rPr>
                <a:t>”REL” </a:t>
              </a:r>
              <a:r>
                <a:rPr lang="sv-SE" sz="800" kern="0" dirty="0">
                  <a:solidFill>
                    <a:prstClr val="black"/>
                  </a:solidFill>
                  <a:latin typeface="Calibri" panose="020F0502020204030204"/>
                </a:rPr>
                <a:t>branch ” merges into PROD branch ONLY</a:t>
              </a:r>
              <a:endParaRPr lang="en-GB" sz="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29899" y="3722455"/>
              <a:ext cx="2291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000" b="1" dirty="0" smtClean="0">
                  <a:solidFill>
                    <a:prstClr val="black"/>
                  </a:solidFill>
                </a:rPr>
                <a:t>consignment-g2-sca_prod/</a:t>
              </a:r>
              <a:r>
                <a:rPr lang="sv-SE" sz="1000" b="1" dirty="0">
                  <a:solidFill>
                    <a:prstClr val="black"/>
                  </a:solidFill>
                </a:rPr>
                <a:t>MASTER</a:t>
              </a:r>
              <a:endParaRPr lang="en-GB" sz="1000" b="1" dirty="0">
                <a:solidFill>
                  <a:prstClr val="black"/>
                </a:solidFill>
              </a:endParaRPr>
            </a:p>
            <a:p>
              <a:endParaRPr lang="en-GB" sz="10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2081806" y="3712127"/>
              <a:ext cx="7884374" cy="32255"/>
            </a:xfrm>
            <a:prstGeom prst="straightConnector1">
              <a:avLst/>
            </a:prstGeom>
            <a:solidFill>
              <a:srgbClr val="ED7D31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Diamond 16"/>
            <p:cNvSpPr/>
            <p:nvPr/>
          </p:nvSpPr>
          <p:spPr>
            <a:xfrm>
              <a:off x="3467724" y="6018670"/>
              <a:ext cx="144000" cy="144000"/>
            </a:xfrm>
            <a:prstGeom prst="diamond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023993" y="2982008"/>
              <a:ext cx="620281" cy="844458"/>
              <a:chOff x="5868144" y="3128642"/>
              <a:chExt cx="620281" cy="844458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6110908" y="3865100"/>
                <a:ext cx="108000" cy="1080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3810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5868144" y="3128642"/>
                <a:ext cx="620281" cy="745561"/>
                <a:chOff x="6531160" y="2636924"/>
                <a:chExt cx="620281" cy="74556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6739149" y="3182430"/>
                  <a:ext cx="412292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de-DE" sz="700" kern="0" dirty="0" smtClean="0">
                      <a:solidFill>
                        <a:prstClr val="black"/>
                      </a:solidFill>
                      <a:latin typeface="Calibri" panose="020F0502020204030204"/>
                    </a:rPr>
                    <a:t>R1.1.0</a:t>
                  </a:r>
                  <a:endParaRPr lang="en-GB" sz="700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49" name="Straight Arrow Connector 48"/>
                <p:cNvCxnSpPr/>
                <p:nvPr/>
              </p:nvCxnSpPr>
              <p:spPr>
                <a:xfrm>
                  <a:off x="6585160" y="2744924"/>
                  <a:ext cx="129969" cy="63733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50" name="Oval 49"/>
                <p:cNvSpPr/>
                <p:nvPr/>
              </p:nvSpPr>
              <p:spPr>
                <a:xfrm>
                  <a:off x="6531160" y="263692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GB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>
              <a:off x="4512815" y="3750434"/>
              <a:ext cx="4148804" cy="1131596"/>
              <a:chOff x="1947196" y="3897068"/>
              <a:chExt cx="4148804" cy="113159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921560" y="4362271"/>
                <a:ext cx="161350" cy="429656"/>
                <a:chOff x="2019628" y="1005730"/>
                <a:chExt cx="161350" cy="429656"/>
              </a:xfrm>
            </p:grpSpPr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2126672" y="1191946"/>
                  <a:ext cx="54306" cy="24344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chemeClr val="tx2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45" name="Rectangle 44"/>
                <p:cNvSpPr/>
                <p:nvPr/>
              </p:nvSpPr>
              <p:spPr>
                <a:xfrm rot="4645516">
                  <a:off x="2018667" y="1006691"/>
                  <a:ext cx="125034" cy="123111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defRPr/>
                  </a:pPr>
                  <a:r>
                    <a:rPr lang="de-DE" sz="800" kern="0" dirty="0">
                      <a:solidFill>
                        <a:schemeClr val="tx2"/>
                      </a:solidFill>
                      <a:latin typeface="Calibri" panose="020F0502020204030204"/>
                    </a:rPr>
                    <a:t>FIX</a:t>
                  </a:r>
                  <a:endParaRPr lang="en-GB" sz="800" kern="0" dirty="0">
                    <a:solidFill>
                      <a:schemeClr val="tx2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3755137" y="3973100"/>
                <a:ext cx="2340863" cy="1004072"/>
                <a:chOff x="2213129" y="3973100"/>
                <a:chExt cx="2340863" cy="1004072"/>
              </a:xfrm>
            </p:grpSpPr>
            <p:cxnSp>
              <p:nvCxnSpPr>
                <p:cNvPr id="42" name="Elbow Connector 41"/>
                <p:cNvCxnSpPr>
                  <a:stCxn id="46" idx="4"/>
                  <a:endCxn id="43" idx="1"/>
                </p:cNvCxnSpPr>
                <p:nvPr/>
              </p:nvCxnSpPr>
              <p:spPr>
                <a:xfrm rot="16200000" flipH="1">
                  <a:off x="2426386" y="3759843"/>
                  <a:ext cx="880962" cy="1307475"/>
                </a:xfrm>
                <a:prstGeom prst="bentConnector2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43" name="TextBox 42"/>
                <p:cNvSpPr txBox="1"/>
                <p:nvPr/>
              </p:nvSpPr>
              <p:spPr>
                <a:xfrm>
                  <a:off x="3520605" y="4730951"/>
                  <a:ext cx="103338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000" b="1" dirty="0" smtClean="0"/>
                    <a:t>v1</a:t>
                  </a:r>
                  <a:r>
                    <a:rPr lang="sv-SE" sz="1000" b="1" dirty="0" smtClean="0">
                      <a:solidFill>
                        <a:prstClr val="black"/>
                      </a:solidFill>
                    </a:rPr>
                    <a:t>_rmaint</a:t>
                  </a:r>
                  <a:endParaRPr lang="en-GB" sz="1000" b="1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36" name="Rounded Rectangular Callout 35"/>
              <p:cNvSpPr/>
              <p:nvPr/>
            </p:nvSpPr>
            <p:spPr>
              <a:xfrm>
                <a:off x="1947196" y="4587130"/>
                <a:ext cx="1248893" cy="441534"/>
              </a:xfrm>
              <a:prstGeom prst="wedgeRoundRectCallout">
                <a:avLst>
                  <a:gd name="adj1" fmla="val 89513"/>
                  <a:gd name="adj2" fmla="val -65388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sv-SE" sz="8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MAINTENANCE </a:t>
                </a:r>
                <a:r>
                  <a:rPr lang="sv-SE" sz="800" kern="0" dirty="0">
                    <a:solidFill>
                      <a:prstClr val="black"/>
                    </a:solidFill>
                    <a:latin typeface="Calibri" panose="020F0502020204030204"/>
                  </a:rPr>
                  <a:t>team </a:t>
                </a:r>
                <a:r>
                  <a:rPr lang="sv-SE" sz="8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branch for </a:t>
                </a:r>
                <a:r>
                  <a:rPr lang="sv-SE" sz="1000" b="1" kern="0" dirty="0">
                    <a:solidFill>
                      <a:prstClr val="black"/>
                    </a:solidFill>
                    <a:latin typeface="Calibri" panose="020F0502020204030204"/>
                  </a:rPr>
                  <a:t>V</a:t>
                </a:r>
                <a:r>
                  <a:rPr lang="sv-SE" sz="1000" b="1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1 DEV </a:t>
                </a:r>
                <a:r>
                  <a:rPr lang="sv-SE" sz="10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P</a:t>
                </a:r>
                <a:r>
                  <a:rPr lang="sv-SE" sz="8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ROD </a:t>
                </a:r>
                <a:r>
                  <a:rPr lang="sv-SE" sz="800" kern="0" dirty="0">
                    <a:solidFill>
                      <a:prstClr val="black"/>
                    </a:solidFill>
                    <a:latin typeface="Calibri" panose="020F0502020204030204"/>
                  </a:rPr>
                  <a:t>changes</a:t>
                </a:r>
                <a:endParaRPr lang="en-GB" sz="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682188" y="4786361"/>
                <a:ext cx="108000" cy="108000"/>
              </a:xfrm>
              <a:prstGeom prst="ellipse">
                <a:avLst/>
              </a:prstGeom>
              <a:solidFill>
                <a:schemeClr val="tx2"/>
              </a:solidFill>
              <a:ln w="38100" cap="flat" cmpd="sng" algn="ctr">
                <a:solidFill>
                  <a:schemeClr val="tx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Diamond 37"/>
              <p:cNvSpPr/>
              <p:nvPr/>
            </p:nvSpPr>
            <p:spPr>
              <a:xfrm>
                <a:off x="4367824" y="3897068"/>
                <a:ext cx="144000" cy="144000"/>
              </a:xfrm>
              <a:prstGeom prst="diamond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4370607" y="4408188"/>
                <a:ext cx="148216" cy="406640"/>
                <a:chOff x="1928615" y="1087651"/>
                <a:chExt cx="148216" cy="406640"/>
              </a:xfrm>
            </p:grpSpPr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2022525" y="1250851"/>
                  <a:ext cx="54306" cy="24344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chemeClr val="tx2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41" name="Rectangle 40"/>
                <p:cNvSpPr/>
                <p:nvPr/>
              </p:nvSpPr>
              <p:spPr>
                <a:xfrm rot="4645516">
                  <a:off x="1927654" y="1088612"/>
                  <a:ext cx="125034" cy="123111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defRPr/>
                  </a:pPr>
                  <a:r>
                    <a:rPr lang="de-DE" sz="800" kern="0" dirty="0">
                      <a:solidFill>
                        <a:schemeClr val="tx2"/>
                      </a:solidFill>
                      <a:latin typeface="Calibri" panose="020F0502020204030204"/>
                    </a:rPr>
                    <a:t>FIX</a:t>
                  </a:r>
                  <a:endParaRPr lang="en-GB" sz="800" kern="0" dirty="0">
                    <a:solidFill>
                      <a:schemeClr val="tx2"/>
                    </a:solidFill>
                    <a:latin typeface="Calibri" panose="020F0502020204030204"/>
                  </a:endParaRPr>
                </a:p>
              </p:txBody>
            </p:sp>
          </p:grpSp>
        </p:grpSp>
        <p:cxnSp>
          <p:nvCxnSpPr>
            <p:cNvPr id="20" name="Straight Arrow Connector 19"/>
            <p:cNvCxnSpPr/>
            <p:nvPr/>
          </p:nvCxnSpPr>
          <p:spPr>
            <a:xfrm>
              <a:off x="5086322" y="2030942"/>
              <a:ext cx="101881" cy="19192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1" name="Group 20"/>
            <p:cNvGrpSpPr/>
            <p:nvPr/>
          </p:nvGrpSpPr>
          <p:grpSpPr>
            <a:xfrm>
              <a:off x="3333578" y="3544066"/>
              <a:ext cx="448819" cy="271377"/>
              <a:chOff x="1807902" y="3691195"/>
              <a:chExt cx="448819" cy="27137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807902" y="3691195"/>
                <a:ext cx="41229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700" dirty="0" smtClean="0">
                    <a:solidFill>
                      <a:prstClr val="black"/>
                    </a:solidFill>
                    <a:latin typeface="Calibri" panose="020F0502020204030204"/>
                  </a:rPr>
                  <a:t>R1.0.0</a:t>
                </a:r>
                <a:endParaRPr lang="en-GB" sz="7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148721" y="3854572"/>
                <a:ext cx="108000" cy="108000"/>
              </a:xfrm>
              <a:prstGeom prst="ellipse">
                <a:avLst/>
              </a:prstGeom>
              <a:solidFill>
                <a:srgbClr val="00B0F0"/>
              </a:solidFill>
              <a:ln w="3810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>
              <a:off x="4491473" y="2004120"/>
              <a:ext cx="101881" cy="19192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3" name="Group 22"/>
            <p:cNvGrpSpPr/>
            <p:nvPr/>
          </p:nvGrpSpPr>
          <p:grpSpPr>
            <a:xfrm>
              <a:off x="5375920" y="1577835"/>
              <a:ext cx="671690" cy="558580"/>
              <a:chOff x="3385245" y="1344540"/>
              <a:chExt cx="671690" cy="558580"/>
            </a:xfrm>
          </p:grpSpPr>
          <p:sp>
            <p:nvSpPr>
              <p:cNvPr id="30" name="Down Arrow 29"/>
              <p:cNvSpPr/>
              <p:nvPr/>
            </p:nvSpPr>
            <p:spPr>
              <a:xfrm rot="1452053">
                <a:off x="3621077" y="1661724"/>
                <a:ext cx="97641" cy="241396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385245" y="1344540"/>
                <a:ext cx="6716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700" dirty="0" smtClean="0"/>
                  <a:t>Current DEV branch</a:t>
                </a:r>
                <a:endParaRPr lang="en-GB" sz="700" dirty="0"/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7247434" y="3710910"/>
              <a:ext cx="108000" cy="108000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5" name="Straight Arrow Connector 24"/>
            <p:cNvCxnSpPr>
              <a:stCxn id="37" idx="0"/>
              <a:endCxn id="24" idx="4"/>
            </p:cNvCxnSpPr>
            <p:nvPr/>
          </p:nvCxnSpPr>
          <p:spPr>
            <a:xfrm flipH="1" flipV="1">
              <a:off x="7301434" y="3818910"/>
              <a:ext cx="373" cy="820817"/>
            </a:xfrm>
            <a:prstGeom prst="straightConnector1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>
              <a:off x="7084442" y="3513251"/>
              <a:ext cx="41229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700" kern="0" dirty="0" smtClean="0">
                  <a:solidFill>
                    <a:prstClr val="black"/>
                  </a:solidFill>
                  <a:latin typeface="Calibri" panose="020F0502020204030204"/>
                </a:rPr>
                <a:t>R1.1.1</a:t>
              </a:r>
              <a:endParaRPr lang="en-GB" sz="7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807968" y="2253698"/>
              <a:ext cx="183969" cy="718642"/>
              <a:chOff x="2424096" y="1920344"/>
              <a:chExt cx="183969" cy="718642"/>
            </a:xfrm>
          </p:grpSpPr>
          <p:cxnSp>
            <p:nvCxnSpPr>
              <p:cNvPr id="28" name="Straight Arrow Connector 27"/>
              <p:cNvCxnSpPr>
                <a:stCxn id="29" idx="4"/>
              </p:cNvCxnSpPr>
              <p:nvPr/>
            </p:nvCxnSpPr>
            <p:spPr>
              <a:xfrm>
                <a:off x="2478096" y="2028344"/>
                <a:ext cx="129969" cy="61064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9" name="Oval 28"/>
              <p:cNvSpPr/>
              <p:nvPr/>
            </p:nvSpPr>
            <p:spPr>
              <a:xfrm>
                <a:off x="2424096" y="1920344"/>
                <a:ext cx="108000" cy="108000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TAG &amp; REMOTE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49" y="1153550"/>
            <a:ext cx="1087320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sz="2400" dirty="0" smtClean="0"/>
              <a:t>Tag </a:t>
            </a:r>
            <a:r>
              <a:rPr lang="en-US" sz="2400" dirty="0"/>
              <a:t>are ref's that point to specific points in </a:t>
            </a:r>
            <a:r>
              <a:rPr lang="en-US" sz="2400" dirty="0" err="1"/>
              <a:t>Git</a:t>
            </a:r>
            <a:r>
              <a:rPr lang="en-US" sz="2400" dirty="0"/>
              <a:t> history. Tagging is generally used to capture a point in history that is used for a marked version release (i.e. </a:t>
            </a:r>
            <a:r>
              <a:rPr lang="en-US" sz="2400" dirty="0" smtClean="0"/>
              <a:t>v1.0.1)</a:t>
            </a:r>
          </a:p>
          <a:p>
            <a:r>
              <a:rPr lang="sv-SE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      git  </a:t>
            </a:r>
            <a:r>
              <a:rPr lang="sv-SE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tag &lt;tag name&gt; </a:t>
            </a:r>
            <a:r>
              <a:rPr lang="sv-SE" sz="2400" dirty="0" smtClean="0">
                <a:sym typeface="Wingdings" panose="05000000000000000000" pitchFamily="2" charset="2"/>
              </a:rPr>
              <a:t> create tag</a:t>
            </a:r>
          </a:p>
          <a:p>
            <a:r>
              <a:rPr lang="sv-SE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git </a:t>
            </a:r>
            <a:r>
              <a:rPr lang="sv-SE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tag </a:t>
            </a:r>
            <a:r>
              <a:rPr lang="sv-SE" sz="2400" dirty="0" smtClean="0">
                <a:sym typeface="Wingdings" panose="05000000000000000000" pitchFamily="2" charset="2"/>
              </a:rPr>
              <a:t> list all the tags</a:t>
            </a:r>
          </a:p>
          <a:p>
            <a:r>
              <a:rPr lang="sv-SE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git </a:t>
            </a:r>
            <a:r>
              <a:rPr lang="sv-SE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show &lt;tag name&gt; </a:t>
            </a:r>
            <a:r>
              <a:rPr lang="sv-SE" sz="2400" dirty="0" smtClean="0">
                <a:sym typeface="Wingdings" panose="05000000000000000000" pitchFamily="2" charset="2"/>
              </a:rPr>
              <a:t> show the history of the tag</a:t>
            </a:r>
          </a:p>
          <a:p>
            <a:endParaRPr lang="sv-SE" sz="240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remote in </a:t>
            </a:r>
            <a:r>
              <a:rPr lang="en-US" sz="2400" dirty="0" err="1"/>
              <a:t>Git</a:t>
            </a:r>
            <a:r>
              <a:rPr lang="en-US" sz="2400" dirty="0"/>
              <a:t> is a common repository that all team members use to exchange their changes. In most cases, such a remote repository is stored on a code hosting service like GitHub </a:t>
            </a:r>
            <a:endParaRPr lang="en-US" sz="2400" dirty="0" smtClean="0"/>
          </a:p>
          <a:p>
            <a:r>
              <a:rPr lang="sv-SE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sv-SE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git </a:t>
            </a:r>
            <a:r>
              <a:rPr lang="sv-SE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remote -v </a:t>
            </a:r>
            <a:r>
              <a:rPr lang="sv-SE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/>
              <a:t>List all currently configured remote repositories</a:t>
            </a:r>
            <a:endParaRPr lang="sv-SE" sz="2400" dirty="0">
              <a:sym typeface="Wingdings" panose="05000000000000000000" pitchFamily="2" charset="2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   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remote add origin &lt;server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&gt; </a:t>
            </a:r>
            <a:r>
              <a:rPr lang="en-US" sz="2400" dirty="0" smtClean="0">
                <a:sym typeface="Wingdings" panose="05000000000000000000" pitchFamily="2" charset="2"/>
              </a:rPr>
              <a:t></a:t>
            </a:r>
            <a:r>
              <a:rPr lang="en-US" sz="2400" dirty="0"/>
              <a:t> want to connect </a:t>
            </a:r>
            <a:r>
              <a:rPr lang="en-US" sz="2400" dirty="0" smtClean="0"/>
              <a:t>repository </a:t>
            </a:r>
            <a:r>
              <a:rPr lang="en-US" sz="2400" dirty="0"/>
              <a:t>to a remote server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72945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52362" y="193986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IKEA INTERGRATION CM RULES 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2" y="217309"/>
            <a:ext cx="2095500" cy="87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49" y="1220925"/>
            <a:ext cx="10873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5360" y="1196751"/>
            <a:ext cx="108732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v-SE" sz="2400" dirty="0" smtClean="0"/>
              <a:t>Braching naming standared </a:t>
            </a:r>
          </a:p>
          <a:p>
            <a:pPr lvl="0">
              <a:spcAft>
                <a:spcPts val="0"/>
              </a:spcAft>
            </a:pPr>
            <a:endParaRPr lang="sv-SE" sz="2400" dirty="0" smtClean="0"/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v-SE" sz="2400" dirty="0" smtClean="0"/>
              <a:t>Commit message standared</a:t>
            </a:r>
          </a:p>
          <a:p>
            <a:pPr lvl="0">
              <a:spcAft>
                <a:spcPts val="0"/>
              </a:spcAft>
            </a:pPr>
            <a:endParaRPr lang="sv-SE" sz="2400" dirty="0" smtClean="0"/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sv-SE" sz="2400" dirty="0" smtClean="0"/>
              <a:t>Active branches(DEV, REL, MAINT &amp; PROD)</a:t>
            </a:r>
          </a:p>
          <a:p>
            <a:endParaRPr lang="sv-SE" sz="2400" dirty="0" smtClean="0"/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v-SE" sz="2400" dirty="0" smtClean="0"/>
              <a:t>When we need to create new git repository</a:t>
            </a:r>
          </a:p>
          <a:p>
            <a:pPr lvl="0">
              <a:spcAft>
                <a:spcPts val="0"/>
              </a:spcAft>
            </a:pPr>
            <a:endParaRPr lang="sv-SE" sz="2400" dirty="0" smtClean="0"/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v-SE" sz="2400" dirty="0" smtClean="0"/>
              <a:t>When multiple development branch should be active</a:t>
            </a:r>
          </a:p>
          <a:p>
            <a:pPr lvl="0">
              <a:spcAft>
                <a:spcPts val="0"/>
              </a:spcAft>
            </a:pPr>
            <a:endParaRPr lang="sv-SE" sz="2400" dirty="0" smtClean="0"/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v-SE" sz="2400" dirty="0" smtClean="0"/>
              <a:t>When to create tag</a:t>
            </a:r>
          </a:p>
          <a:p>
            <a:pPr lvl="0">
              <a:spcAft>
                <a:spcPts val="0"/>
              </a:spcAft>
            </a:pPr>
            <a:endParaRPr lang="sv-SE" sz="2400" dirty="0" smtClean="0"/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v-SE" sz="2400" dirty="0" smtClean="0"/>
              <a:t>CM roles &amp; responsibility  (Compilation, Code verification, repository list, user access, commit message standard, etc)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760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VIDEO DEMO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83" y="1484784"/>
            <a:ext cx="98068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600"/>
              </a:spcBef>
              <a:buFontTx/>
              <a:buChar char="-"/>
            </a:pPr>
            <a:endParaRPr lang="en-US" sz="2400" i="1" dirty="0"/>
          </a:p>
          <a:p>
            <a:pPr lvl="1">
              <a:spcBef>
                <a:spcPts val="600"/>
              </a:spcBef>
              <a:buFontTx/>
              <a:buChar char="-"/>
            </a:pPr>
            <a:endParaRPr lang="en-US" sz="2400" i="1" dirty="0"/>
          </a:p>
          <a:p>
            <a:pPr lvl="1">
              <a:spcBef>
                <a:spcPts val="600"/>
              </a:spcBef>
              <a:buFontTx/>
              <a:buChar char="-"/>
            </a:pPr>
            <a:endParaRPr lang="en-US" sz="2400" i="1" dirty="0"/>
          </a:p>
          <a:p>
            <a:pPr lvl="1">
              <a:spcBef>
                <a:spcPts val="600"/>
              </a:spcBef>
              <a:buFontTx/>
              <a:buChar char="-"/>
            </a:pPr>
            <a:endParaRPr lang="en-US" sz="2400" i="1" dirty="0"/>
          </a:p>
          <a:p>
            <a:pPr lvl="1">
              <a:spcBef>
                <a:spcPts val="600"/>
              </a:spcBef>
              <a:buFontTx/>
              <a:buChar char="-"/>
            </a:pPr>
            <a:endParaRPr lang="en-GB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  <p:pic>
        <p:nvPicPr>
          <p:cNvPr id="5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549" y="1654061"/>
            <a:ext cx="108732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Command-line Video Tutorial</a:t>
            </a:r>
          </a:p>
          <a:p>
            <a:pPr lvl="0">
              <a:spcAft>
                <a:spcPts val="0"/>
              </a:spcAft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GB" sz="2400" b="1" dirty="0" smtClean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GB" sz="24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US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GB" sz="24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it Video Tutoria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46063" y="2246902"/>
            <a:ext cx="5375920" cy="30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6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VIDEO DEMO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83" y="1484784"/>
            <a:ext cx="98068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600"/>
              </a:spcBef>
              <a:buFontTx/>
              <a:buChar char="-"/>
            </a:pPr>
            <a:endParaRPr lang="en-US" sz="2400" i="1" dirty="0"/>
          </a:p>
          <a:p>
            <a:pPr lvl="1">
              <a:spcBef>
                <a:spcPts val="600"/>
              </a:spcBef>
              <a:buFontTx/>
              <a:buChar char="-"/>
            </a:pPr>
            <a:endParaRPr lang="en-US" sz="2400" i="1" dirty="0"/>
          </a:p>
          <a:p>
            <a:pPr lvl="1">
              <a:spcBef>
                <a:spcPts val="600"/>
              </a:spcBef>
              <a:buFontTx/>
              <a:buChar char="-"/>
            </a:pPr>
            <a:endParaRPr lang="en-US" sz="2400" i="1" dirty="0"/>
          </a:p>
          <a:p>
            <a:pPr lvl="1">
              <a:spcBef>
                <a:spcPts val="600"/>
              </a:spcBef>
              <a:buFontTx/>
              <a:buChar char="-"/>
            </a:pPr>
            <a:endParaRPr lang="en-US" sz="2400" i="1" dirty="0"/>
          </a:p>
          <a:p>
            <a:pPr lvl="1">
              <a:spcBef>
                <a:spcPts val="600"/>
              </a:spcBef>
              <a:buFontTx/>
              <a:buChar char="-"/>
            </a:pPr>
            <a:endParaRPr lang="en-GB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  <p:pic>
        <p:nvPicPr>
          <p:cNvPr id="5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549" y="1654061"/>
            <a:ext cx="108732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GB" sz="24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Tortoise GIT Video Tutorial</a:t>
            </a:r>
          </a:p>
          <a:p>
            <a:pPr lvl="0">
              <a:spcAft>
                <a:spcPts val="0"/>
              </a:spcAft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GB" sz="2400" b="1" dirty="0" smtClean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GB" sz="24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US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GB" sz="24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Tortoise Tutoria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68380" y="2264582"/>
            <a:ext cx="5847900" cy="32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4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6900" y="2852936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QUESTIONS?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69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OVERVIEW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20451"/>
            <a:ext cx="2095500" cy="87630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423592" y="1412776"/>
            <a:ext cx="7920880" cy="5074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sv-SE" sz="1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6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9600" b="1" dirty="0" smtClean="0">
                <a:latin typeface="Calibri "/>
              </a:rPr>
              <a:t> WHAT IS GIT</a:t>
            </a:r>
          </a:p>
          <a:p>
            <a:pPr>
              <a:lnSpc>
                <a:spcPct val="16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9600" b="1" dirty="0" smtClean="0">
                <a:latin typeface="Calibri "/>
              </a:rPr>
              <a:t> HOW GIT WORKS  </a:t>
            </a:r>
          </a:p>
          <a:p>
            <a:pPr>
              <a:lnSpc>
                <a:spcPct val="16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sv-SE" sz="9600" b="1" dirty="0" smtClean="0">
                <a:latin typeface="Calibri "/>
              </a:rPr>
              <a:t> GIT INSTALLATION</a:t>
            </a:r>
          </a:p>
          <a:p>
            <a:pPr>
              <a:lnSpc>
                <a:spcPct val="16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sv-SE" sz="9600" b="1" dirty="0" smtClean="0">
                <a:latin typeface="Calibri "/>
              </a:rPr>
              <a:t> GIT CONFIGURATION</a:t>
            </a:r>
            <a:endParaRPr lang="en-GB" sz="9600" b="1" dirty="0" smtClean="0">
              <a:latin typeface="Calibri "/>
            </a:endParaRPr>
          </a:p>
          <a:p>
            <a:pPr>
              <a:lnSpc>
                <a:spcPct val="16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9600" b="1" dirty="0" smtClean="0">
                <a:latin typeface="Calibri "/>
              </a:rPr>
              <a:t> BASIC COMMANDS</a:t>
            </a:r>
          </a:p>
          <a:p>
            <a:pPr>
              <a:lnSpc>
                <a:spcPct val="16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sv-SE" sz="9600" b="1" dirty="0">
                <a:latin typeface="Calibri "/>
              </a:rPr>
              <a:t> </a:t>
            </a:r>
            <a:r>
              <a:rPr lang="sv-SE" sz="9600" b="1" dirty="0" smtClean="0">
                <a:latin typeface="Calibri "/>
              </a:rPr>
              <a:t>BRANCH &amp; MERGE</a:t>
            </a:r>
            <a:endParaRPr lang="en-GB" sz="9600" b="1" dirty="0" smtClean="0">
              <a:latin typeface="Calibri "/>
            </a:endParaRPr>
          </a:p>
          <a:p>
            <a:pPr>
              <a:lnSpc>
                <a:spcPct val="16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9600" b="1" dirty="0" smtClean="0">
                <a:latin typeface="Calibri "/>
              </a:rPr>
              <a:t> DEMO </a:t>
            </a:r>
            <a:r>
              <a:rPr lang="en-GB" sz="9600" b="1" dirty="0" smtClean="0">
                <a:latin typeface="Calibri "/>
              </a:rPr>
              <a:t>&amp; VEDIO</a:t>
            </a:r>
            <a:endParaRPr lang="en-GB" sz="9600" b="1" dirty="0" smtClean="0">
              <a:latin typeface="Calibri "/>
            </a:endParaRPr>
          </a:p>
          <a:p>
            <a:pPr>
              <a:lnSpc>
                <a:spcPct val="16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9600" b="1" dirty="0" smtClean="0">
                <a:latin typeface="Calibri "/>
              </a:rPr>
              <a:t> QUESTIONS</a:t>
            </a:r>
          </a:p>
          <a:p>
            <a:pPr marL="0" indent="0">
              <a:lnSpc>
                <a:spcPct val="16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9600" b="1" dirty="0" smtClean="0">
                <a:latin typeface="Calibri "/>
              </a:rPr>
              <a:t> </a:t>
            </a:r>
          </a:p>
          <a:p>
            <a:endParaRPr lang="en-US" sz="1600" dirty="0" smtClean="0"/>
          </a:p>
          <a:p>
            <a:pPr lvl="1">
              <a:spcBef>
                <a:spcPts val="600"/>
              </a:spcBef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459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IS GIT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9692" y="2074754"/>
            <a:ext cx="108732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 is an open source version control syste</a:t>
            </a:r>
            <a:r>
              <a:rPr lang="en-GB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Unlike </a:t>
            </a: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older centralized version control systems such as SVN and CVS, 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 </a:t>
            </a: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is 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distributed; </a:t>
            </a: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every developer has the full history of their code repository 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locally.</a:t>
            </a:r>
          </a:p>
          <a:p>
            <a:pPr lvl="0">
              <a:spcAft>
                <a:spcPts val="0"/>
              </a:spcAft>
            </a:pPr>
            <a:endParaRPr lang="en-US" sz="2400" b="1" dirty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HOW GIT WORKS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412776"/>
            <a:ext cx="9721725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HOW GIT WORKS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1102" y="1844824"/>
            <a:ext cx="989746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/>
              <a:t>GIT </a:t>
            </a:r>
            <a:r>
              <a:rPr lang="en-US" sz="2400" b="1" dirty="0" smtClean="0"/>
              <a:t>consists of two </a:t>
            </a:r>
            <a:r>
              <a:rPr lang="en-US" sz="2400" b="1" dirty="0"/>
              <a:t>types of </a:t>
            </a:r>
            <a:r>
              <a:rPr lang="en-US" sz="2400" b="1" dirty="0" smtClean="0"/>
              <a:t>repositories </a:t>
            </a:r>
            <a:r>
              <a:rPr lang="en-US" sz="2400" b="1" dirty="0"/>
              <a:t>- </a:t>
            </a:r>
            <a:r>
              <a:rPr lang="en-US" sz="2400" b="1" i="1" dirty="0"/>
              <a:t>R</a:t>
            </a:r>
            <a:r>
              <a:rPr lang="en-US" sz="2400" b="1" i="1" dirty="0" smtClean="0"/>
              <a:t>emote</a:t>
            </a:r>
            <a:r>
              <a:rPr lang="en-US" sz="2400" b="1" dirty="0" smtClean="0"/>
              <a:t> </a:t>
            </a:r>
            <a:r>
              <a:rPr lang="en-US" sz="2400" b="1" dirty="0"/>
              <a:t>&amp; </a:t>
            </a:r>
            <a:r>
              <a:rPr lang="en-US" sz="2400" b="1" i="1" dirty="0" smtClean="0"/>
              <a:t>Local</a:t>
            </a:r>
            <a:endParaRPr lang="en-US" sz="2400" b="1" i="1" dirty="0"/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1" i="1" dirty="0" smtClean="0"/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i="1" dirty="0" smtClean="0"/>
              <a:t>Local</a:t>
            </a:r>
            <a:r>
              <a:rPr lang="en-US" sz="2400" b="1" dirty="0" smtClean="0"/>
              <a:t> </a:t>
            </a:r>
            <a:r>
              <a:rPr lang="en-US" sz="2400" b="1" dirty="0"/>
              <a:t>repositories are copies of code which are managed on your private machine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1" i="1" dirty="0" smtClean="0"/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i="1" dirty="0" smtClean="0"/>
              <a:t>Remote</a:t>
            </a:r>
            <a:r>
              <a:rPr lang="en-US" sz="2400" b="1" dirty="0" smtClean="0"/>
              <a:t> </a:t>
            </a:r>
            <a:r>
              <a:rPr lang="en-US" sz="2400" b="1" dirty="0"/>
              <a:t>repositories are copies of code that are shared on servers visible to </a:t>
            </a:r>
            <a:r>
              <a:rPr lang="en-US" sz="2400" b="1" dirty="0" smtClean="0"/>
              <a:t>entire </a:t>
            </a:r>
            <a:r>
              <a:rPr lang="en-US" sz="2400" b="1" dirty="0"/>
              <a:t>teams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1" dirty="0" smtClean="0"/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 smtClean="0"/>
              <a:t>Developers </a:t>
            </a:r>
            <a:r>
              <a:rPr lang="en-US" sz="2400" b="1" dirty="0"/>
              <a:t>will work with </a:t>
            </a:r>
            <a:r>
              <a:rPr lang="en-US" sz="2400" b="1" i="1" dirty="0" smtClean="0"/>
              <a:t>Local</a:t>
            </a:r>
            <a:r>
              <a:rPr lang="en-US" sz="2400" b="1" dirty="0" smtClean="0"/>
              <a:t> repository </a:t>
            </a:r>
            <a:r>
              <a:rPr lang="en-US" sz="2400" b="1" dirty="0"/>
              <a:t>&amp; then push their changes to </a:t>
            </a:r>
            <a:r>
              <a:rPr lang="en-US" sz="2400" b="1" dirty="0" smtClean="0"/>
              <a:t>the </a:t>
            </a:r>
            <a:r>
              <a:rPr lang="en-US" sz="2400" b="1" i="1" dirty="0" smtClean="0"/>
              <a:t>Remote</a:t>
            </a:r>
            <a:r>
              <a:rPr lang="en-US" sz="2400" b="1" dirty="0" smtClean="0"/>
              <a:t> repository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173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 INSTALLATION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9396" y="1556792"/>
            <a:ext cx="108732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Download </a:t>
            </a:r>
            <a:r>
              <a:rPr lang="en-US" sz="2400" b="1" dirty="0" err="1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from below URL for windows</a:t>
            </a:r>
          </a:p>
          <a:p>
            <a:r>
              <a:rPr lang="en-US" sz="2400" u="sng" dirty="0">
                <a:hlinkClick r:id="rId4"/>
              </a:rPr>
              <a:t>https://git-scm.com/download/win</a:t>
            </a:r>
            <a:endParaRPr lang="en-GB" sz="2400" dirty="0"/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It’s straight forward installation. If required kindly refer below documents.</a:t>
            </a:r>
          </a:p>
          <a:p>
            <a:endParaRPr lang="en-US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b="1" dirty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815278"/>
              </p:ext>
            </p:extLst>
          </p:nvPr>
        </p:nvGraphicFramePr>
        <p:xfrm>
          <a:off x="4985886" y="3374652"/>
          <a:ext cx="1461436" cy="1229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Document" showAsIcon="1" r:id="rId5" imgW="914400" imgH="806400" progId="Word.Document.12">
                  <p:embed/>
                </p:oleObj>
              </mc:Choice>
              <mc:Fallback>
                <p:oleObj name="Document" showAsIcon="1" r:id="rId5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5886" y="3374652"/>
                        <a:ext cx="1461436" cy="1229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52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 CONFIGURATION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49" y="1654061"/>
            <a:ext cx="108732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 err="1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config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--list</a:t>
            </a:r>
          </a:p>
          <a:p>
            <a:pPr lvl="0">
              <a:spcAft>
                <a:spcPts val="0"/>
              </a:spcAft>
            </a:pPr>
            <a:endParaRPr lang="en-US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 err="1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config</a:t>
            </a: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--global user.name 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“Name"</a:t>
            </a:r>
            <a:endParaRPr lang="en-US" sz="2400" b="1" dirty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 </a:t>
            </a:r>
            <a:r>
              <a:rPr lang="en-GB" sz="2400" b="1" dirty="0" err="1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config</a:t>
            </a:r>
            <a:r>
              <a:rPr lang="en-GB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--global </a:t>
            </a:r>
            <a:r>
              <a:rPr lang="en-GB" sz="2400" b="1" dirty="0" err="1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user.email</a:t>
            </a:r>
            <a:r>
              <a:rPr lang="en-GB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3"/>
              </a:rPr>
              <a:t>test@example.com</a:t>
            </a:r>
            <a:endParaRPr lang="en-GB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sv-SE" sz="2400" b="1" dirty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GB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 </a:t>
            </a:r>
            <a:r>
              <a:rPr lang="en-GB" sz="2400" b="1" dirty="0" err="1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config</a:t>
            </a:r>
            <a:r>
              <a:rPr lang="en-GB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--global </a:t>
            </a:r>
            <a:r>
              <a:rPr lang="en-GB" sz="2400" b="1" dirty="0" err="1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http.sslVerify</a:t>
            </a:r>
            <a:r>
              <a:rPr lang="en-GB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false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BASIC COMMANDS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1216064"/>
            <a:ext cx="108732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v-SE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 init </a:t>
            </a:r>
            <a:r>
              <a:rPr lang="sv-SE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sv-SE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Create an empty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repository or reinitialize an existing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one.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b="1" dirty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</a:t>
            </a:r>
            <a:r>
              <a:rPr lang="en-GB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it clone</a:t>
            </a:r>
            <a:r>
              <a:rPr lang="en-GB" sz="2400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400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Create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 local copy of a project that already exists remotely. The clone includes all the project’s files, history, and branches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 We can clone using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ssh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/https.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 checkout </a:t>
            </a:r>
            <a:r>
              <a:rPr lang="en-GB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400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Checkout command lets you navigate between the branches branch. </a:t>
            </a:r>
            <a:endParaRPr lang="en-GB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 err="1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pull</a:t>
            </a:r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Fetches the files from the remote repository and merges it with your local one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 err="1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fetch 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ommand used to downloads commits, files, and refs from a remote repository into your local repo. but it doesn’t force you to actually merge the changes into your repository.</a:t>
            </a:r>
            <a:endParaRPr lang="en-GB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7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217309"/>
            <a:ext cx="10972800" cy="9794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BASIC COMMANDS</a:t>
            </a:r>
            <a:endParaRPr lang="en-GB" sz="36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5097"/>
            <a:ext cx="2095500" cy="87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49" y="1220925"/>
            <a:ext cx="108732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v-SE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 status </a:t>
            </a:r>
            <a:r>
              <a:rPr lang="sv-SE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command displays the state of the working directory and the staging area</a:t>
            </a:r>
            <a:endParaRPr lang="sv-SE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sv-SE" sz="2400" b="1" dirty="0" smtClean="0"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v-SE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 </a:t>
            </a:r>
            <a:r>
              <a:rPr lang="sv-SE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add . </a:t>
            </a:r>
            <a:r>
              <a:rPr lang="sv-SE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command adds a change in the working directory to the staging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area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v-SE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 commit </a:t>
            </a:r>
            <a:r>
              <a:rPr lang="sv-SE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command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captures a snapshot of the project's currently staged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changes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sz="2400" b="1" dirty="0" err="1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git</a:t>
            </a: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push </a:t>
            </a:r>
            <a:r>
              <a:rPr lang="en-US" sz="2400" b="1" dirty="0" smtClean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command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is used to upload local repository content to a remote 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repository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sv-SE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sv-SE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 reset </a:t>
            </a:r>
            <a:r>
              <a:rPr lang="sv-SE" sz="2400" b="1" dirty="0"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command that is used to undo local changes to the state of a 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repo</a:t>
            </a:r>
            <a:endParaRPr lang="en-GB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1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3659</TotalTime>
  <Words>576</Words>
  <Application>Microsoft Office PowerPoint</Application>
  <PresentationFormat>Widescreen</PresentationFormat>
  <Paragraphs>135</Paragraphs>
  <Slides>16</Slides>
  <Notes>0</Notes>
  <HiddenSlides>0</HiddenSlides>
  <MMClips>4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</vt:lpstr>
      <vt:lpstr>Calibri Light</vt:lpstr>
      <vt:lpstr>Symbol</vt:lpstr>
      <vt:lpstr>Times New Roman</vt:lpstr>
      <vt:lpstr>Verdana</vt:lpstr>
      <vt:lpstr>Wingdings</vt:lpstr>
      <vt:lpstr>Office Theme</vt:lpstr>
      <vt:lpstr>Presentation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IKEA IT 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Ajish Rajarethnam</dc:creator>
  <cp:lastModifiedBy>Ajish Rajarethnam</cp:lastModifiedBy>
  <cp:revision>72</cp:revision>
  <dcterms:created xsi:type="dcterms:W3CDTF">2019-08-12T14:03:36Z</dcterms:created>
  <dcterms:modified xsi:type="dcterms:W3CDTF">2019-08-15T10:23:45Z</dcterms:modified>
</cp:coreProperties>
</file>